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17.08.2017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jpe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oleObject" Target="../embeddings/oleObject1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WordArt 1"/>
          <p:cNvSpPr>
            <a:spLocks noChangeArrowheads="1" noChangeShapeType="1" noTextEdit="1"/>
          </p:cNvSpPr>
          <p:nvPr/>
        </p:nvSpPr>
        <p:spPr bwMode="auto">
          <a:xfrm>
            <a:off x="381000" y="228600"/>
            <a:ext cx="85344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АНАЛИЗ ЭФФЕКТИВНОСТИ УПРАВЛЕНЧЕСКОЙ  ДЕЯТЕЛЬНОСТИ</a:t>
            </a:r>
          </a:p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 В МБОУ "ЛЕБЕДИНСКАЯ ООШ" ЗА  2016/2017 УЧЕБНЫЙ ГОД</a:t>
            </a:r>
          </a:p>
        </p:txBody>
      </p:sp>
      <p:pic>
        <p:nvPicPr>
          <p:cNvPr id="10243" name="Рисунок 2" descr="C:\Documents and Settings\RAY\Local Settings\Temporary Internet Files\Content.Word\IMG_20170810_1029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1981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WordArt 1"/>
          <p:cNvSpPr>
            <a:spLocks noChangeArrowheads="1" noChangeShapeType="1" noTextEdit="1"/>
          </p:cNvSpPr>
          <p:nvPr/>
        </p:nvSpPr>
        <p:spPr bwMode="auto">
          <a:xfrm>
            <a:off x="381000" y="1066800"/>
            <a:ext cx="85344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0245" name="WordArt 1"/>
          <p:cNvSpPr>
            <a:spLocks noChangeArrowheads="1" noChangeShapeType="1" noTextEdit="1"/>
          </p:cNvSpPr>
          <p:nvPr/>
        </p:nvSpPr>
        <p:spPr bwMode="auto">
          <a:xfrm>
            <a:off x="1143000" y="990600"/>
            <a:ext cx="6629400" cy="266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Материально-техническая база</a:t>
            </a:r>
          </a:p>
        </p:txBody>
      </p:sp>
      <p:pic>
        <p:nvPicPr>
          <p:cNvPr id="10246" name="Рисунок 5" descr="C:\Documents and Settings\RAY\Рабочий стол\рабочий стол\Варламова\архив фотографий\кабинеты\SDC1663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371600"/>
            <a:ext cx="1905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Рисунок 6" descr="C:\Documents and Settings\RAY\Рабочий стол\рабочий стол\Варламова\архив фотографий\фотографии школы\Новая папка (2)\кабинет английского языка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371600"/>
            <a:ext cx="2066925" cy="162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Рисунок 7" descr="C:\Documents and Settings\RAY\Local Settings\Temporary Internet Files\Content.Word\IMG_20170810_11091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371600"/>
            <a:ext cx="19050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WordArt 1"/>
          <p:cNvSpPr>
            <a:spLocks noChangeArrowheads="1" noChangeShapeType="1" noTextEdit="1"/>
          </p:cNvSpPr>
          <p:nvPr/>
        </p:nvSpPr>
        <p:spPr bwMode="auto">
          <a:xfrm>
            <a:off x="457200" y="3200400"/>
            <a:ext cx="8305800" cy="266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УКОМПЛЕКТОВАННОСТЬ УЧЕНИКАМИ И ВОСПИТАННИКАМИ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57200" y="3810000"/>
          <a:ext cx="4718049" cy="2438400"/>
        </p:xfrm>
        <a:graphic>
          <a:graphicData uri="http://schemas.openxmlformats.org/drawingml/2006/table">
            <a:tbl>
              <a:tblPr/>
              <a:tblGrid>
                <a:gridCol w="552271"/>
                <a:gridCol w="552271"/>
                <a:gridCol w="680022"/>
                <a:gridCol w="552271"/>
                <a:gridCol w="686789"/>
                <a:gridCol w="418677"/>
                <a:gridCol w="723015"/>
                <a:gridCol w="552733"/>
              </a:tblGrid>
              <a:tr h="66642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Всего детей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В том числе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891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ДОУ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НОО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ООО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8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62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29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32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24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39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281" name="Объект 37"/>
          <p:cNvGraphicFramePr>
            <a:graphicFrameLocks/>
          </p:cNvGraphicFramePr>
          <p:nvPr/>
        </p:nvGraphicFramePr>
        <p:xfrm>
          <a:off x="4876800" y="3810000"/>
          <a:ext cx="403860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r:id="rId7" imgW="4041998" imgH="2517866" progId="Excel.Chart.8">
                  <p:embed/>
                </p:oleObj>
              </mc:Choice>
              <mc:Fallback>
                <p:oleObj r:id="rId7" imgW="4041998" imgH="2517866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3810000"/>
                        <a:ext cx="4038600" cy="251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98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1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8305800" cy="266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УКОМПЛЕКТОВАННОСТЬ ПЕДАГОГИЧЕСКИМИ КАДРАМИ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28600" y="609600"/>
          <a:ext cx="8610599" cy="1691093"/>
        </p:xfrm>
        <a:graphic>
          <a:graphicData uri="http://schemas.openxmlformats.org/drawingml/2006/table">
            <a:tbl>
              <a:tblPr/>
              <a:tblGrid>
                <a:gridCol w="1043242"/>
                <a:gridCol w="581872"/>
                <a:gridCol w="663107"/>
                <a:gridCol w="482151"/>
                <a:gridCol w="1140493"/>
                <a:gridCol w="440329"/>
                <a:gridCol w="1834638"/>
                <a:gridCol w="482151"/>
                <a:gridCol w="1480471"/>
                <a:gridCol w="462145"/>
              </a:tblGrid>
              <a:tr h="28031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Всего работников школы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В том числе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409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Учителя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Воспитатели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Учебно-вспомогательный персонал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Обслуживающий персонал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4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33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52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24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304" name="WordArt 1"/>
          <p:cNvSpPr>
            <a:spLocks noChangeArrowheads="1" noChangeShapeType="1" noTextEdit="1"/>
          </p:cNvSpPr>
          <p:nvPr/>
        </p:nvSpPr>
        <p:spPr bwMode="auto">
          <a:xfrm>
            <a:off x="228600" y="2438400"/>
            <a:ext cx="3657600" cy="266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Категорийность педагогов:</a:t>
            </a:r>
          </a:p>
        </p:txBody>
      </p:sp>
      <p:graphicFrame>
        <p:nvGraphicFramePr>
          <p:cNvPr id="11305" name="Диаграмма 5"/>
          <p:cNvGraphicFramePr>
            <a:graphicFrameLocks/>
          </p:cNvGraphicFramePr>
          <p:nvPr/>
        </p:nvGraphicFramePr>
        <p:xfrm>
          <a:off x="-304800" y="2819400"/>
          <a:ext cx="5486400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r:id="rId3" imgW="5486876" imgH="3200677" progId="Excel.Chart.8">
                  <p:embed/>
                </p:oleObj>
              </mc:Choice>
              <mc:Fallback>
                <p:oleObj r:id="rId3" imgW="5486876" imgH="3200677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04800" y="2819400"/>
                        <a:ext cx="5486400" cy="320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06" name="WordArt 1"/>
          <p:cNvSpPr>
            <a:spLocks noChangeArrowheads="1" noChangeShapeType="1" noTextEdit="1"/>
          </p:cNvSpPr>
          <p:nvPr/>
        </p:nvSpPr>
        <p:spPr bwMode="auto">
          <a:xfrm>
            <a:off x="5562600" y="2438400"/>
            <a:ext cx="2819400" cy="266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Возраст и стаж:</a:t>
            </a:r>
          </a:p>
        </p:txBody>
      </p:sp>
      <p:graphicFrame>
        <p:nvGraphicFramePr>
          <p:cNvPr id="11307" name="Диаграмма 7"/>
          <p:cNvGraphicFramePr>
            <a:graphicFrameLocks/>
          </p:cNvGraphicFramePr>
          <p:nvPr/>
        </p:nvGraphicFramePr>
        <p:xfrm>
          <a:off x="3810000" y="2819400"/>
          <a:ext cx="5486400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r:id="rId5" imgW="5486876" imgH="3200677" progId="Excel.Chart.8">
                  <p:embed/>
                </p:oleObj>
              </mc:Choice>
              <mc:Fallback>
                <p:oleObj r:id="rId5" imgW="5486876" imgH="3200677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2819400"/>
                        <a:ext cx="5486400" cy="320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459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1"/>
          <p:cNvSpPr>
            <a:spLocks noChangeArrowheads="1" noChangeShapeType="1" noTextEdit="1"/>
          </p:cNvSpPr>
          <p:nvPr/>
        </p:nvSpPr>
        <p:spPr bwMode="auto">
          <a:xfrm>
            <a:off x="304800" y="228600"/>
            <a:ext cx="8382000" cy="419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Всероссийские проверочные работы в  4 классе:</a:t>
            </a:r>
          </a:p>
        </p:txBody>
      </p:sp>
      <p:graphicFrame>
        <p:nvGraphicFramePr>
          <p:cNvPr id="12291" name="Диаграмма 2"/>
          <p:cNvGraphicFramePr>
            <a:graphicFrameLocks/>
          </p:cNvGraphicFramePr>
          <p:nvPr/>
        </p:nvGraphicFramePr>
        <p:xfrm>
          <a:off x="0" y="914400"/>
          <a:ext cx="381000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r:id="rId3" imgW="3810330" imgH="2517866" progId="Excel.Chart.8">
                  <p:embed/>
                </p:oleObj>
              </mc:Choice>
              <mc:Fallback>
                <p:oleObj r:id="rId3" imgW="3810330" imgH="2517866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14400"/>
                        <a:ext cx="3810000" cy="251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WordArt 1"/>
          <p:cNvSpPr>
            <a:spLocks noChangeArrowheads="1" noChangeShapeType="1" noTextEdit="1"/>
          </p:cNvSpPr>
          <p:nvPr/>
        </p:nvSpPr>
        <p:spPr bwMode="auto">
          <a:xfrm>
            <a:off x="0" y="609600"/>
            <a:ext cx="3886200" cy="266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Средние баллы в сравнении с районными</a:t>
            </a: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5" name="WordArt 1"/>
          <p:cNvSpPr>
            <a:spLocks noChangeArrowheads="1" noChangeShapeType="1" noTextEdit="1"/>
          </p:cNvSpPr>
          <p:nvPr/>
        </p:nvSpPr>
        <p:spPr bwMode="auto">
          <a:xfrm>
            <a:off x="4724400" y="609600"/>
            <a:ext cx="4419600" cy="266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Средние оценки в сравнении с годовыми </a:t>
            </a: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:</a:t>
            </a:r>
          </a:p>
        </p:txBody>
      </p:sp>
      <p:graphicFrame>
        <p:nvGraphicFramePr>
          <p:cNvPr id="12294" name="Диаграмма 5"/>
          <p:cNvGraphicFramePr>
            <a:graphicFrameLocks/>
          </p:cNvGraphicFramePr>
          <p:nvPr/>
        </p:nvGraphicFramePr>
        <p:xfrm>
          <a:off x="4419600" y="838200"/>
          <a:ext cx="4572000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r:id="rId5" imgW="4572396" imgH="2438611" progId="Excel.Chart.8">
                  <p:embed/>
                </p:oleObj>
              </mc:Choice>
              <mc:Fallback>
                <p:oleObj r:id="rId5" imgW="4572396" imgH="2438611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838200"/>
                        <a:ext cx="4572000" cy="2438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5" name="WordArt 1"/>
          <p:cNvSpPr>
            <a:spLocks noChangeArrowheads="1" noChangeShapeType="1" noTextEdit="1"/>
          </p:cNvSpPr>
          <p:nvPr/>
        </p:nvSpPr>
        <p:spPr bwMode="auto">
          <a:xfrm>
            <a:off x="381000" y="3352800"/>
            <a:ext cx="8382000" cy="419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Всероссийские проверочные работы в  5 классе:</a:t>
            </a:r>
          </a:p>
        </p:txBody>
      </p:sp>
      <p:sp>
        <p:nvSpPr>
          <p:cNvPr id="8" name="WordArt 1"/>
          <p:cNvSpPr>
            <a:spLocks noChangeArrowheads="1" noChangeShapeType="1" noTextEdit="1"/>
          </p:cNvSpPr>
          <p:nvPr/>
        </p:nvSpPr>
        <p:spPr bwMode="auto">
          <a:xfrm>
            <a:off x="457200" y="3810000"/>
            <a:ext cx="2438400" cy="266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Средние баллы</a:t>
            </a: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9" name="WordArt 1"/>
          <p:cNvSpPr>
            <a:spLocks noChangeArrowheads="1" noChangeShapeType="1" noTextEdit="1"/>
          </p:cNvSpPr>
          <p:nvPr/>
        </p:nvSpPr>
        <p:spPr bwMode="auto">
          <a:xfrm>
            <a:off x="6019800" y="3733800"/>
            <a:ext cx="2438400" cy="266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Средние оценки</a:t>
            </a: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:</a:t>
            </a:r>
          </a:p>
        </p:txBody>
      </p:sp>
      <p:graphicFrame>
        <p:nvGraphicFramePr>
          <p:cNvPr id="12298" name="Диаграмма 9"/>
          <p:cNvGraphicFramePr>
            <a:graphicFrameLocks/>
          </p:cNvGraphicFramePr>
          <p:nvPr/>
        </p:nvGraphicFramePr>
        <p:xfrm>
          <a:off x="152400" y="4114800"/>
          <a:ext cx="487680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r:id="rId7" imgW="4877223" imgH="2743438" progId="Excel.Chart.8">
                  <p:embed/>
                </p:oleObj>
              </mc:Choice>
              <mc:Fallback>
                <p:oleObj r:id="rId7" imgW="4877223" imgH="2743438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4114800"/>
                        <a:ext cx="4876800" cy="274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9" name="Диаграмма 10"/>
          <p:cNvGraphicFramePr>
            <a:graphicFrameLocks/>
          </p:cNvGraphicFramePr>
          <p:nvPr/>
        </p:nvGraphicFramePr>
        <p:xfrm>
          <a:off x="4800600" y="4038600"/>
          <a:ext cx="4191000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r:id="rId9" imgW="4188315" imgH="2664183" progId="Excel.Chart.8">
                  <p:embed/>
                </p:oleObj>
              </mc:Choice>
              <mc:Fallback>
                <p:oleObj r:id="rId9" imgW="4188315" imgH="2664183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4038600"/>
                        <a:ext cx="4191000" cy="266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325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1"/>
          <p:cNvSpPr>
            <a:spLocks noChangeArrowheads="1" noChangeShapeType="1" noTextEdit="1"/>
          </p:cNvSpPr>
          <p:nvPr/>
        </p:nvSpPr>
        <p:spPr bwMode="auto">
          <a:xfrm>
            <a:off x="304800" y="228600"/>
            <a:ext cx="8382000" cy="419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Результаты мониторинговых исследований в рамках РСОКО:</a:t>
            </a:r>
          </a:p>
        </p:txBody>
      </p:sp>
      <p:sp>
        <p:nvSpPr>
          <p:cNvPr id="7" name="WordArt 1"/>
          <p:cNvSpPr>
            <a:spLocks noChangeArrowheads="1" noChangeShapeType="1" noTextEdit="1"/>
          </p:cNvSpPr>
          <p:nvPr/>
        </p:nvSpPr>
        <p:spPr bwMode="auto">
          <a:xfrm>
            <a:off x="304800" y="609600"/>
            <a:ext cx="2133600" cy="266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7 класс</a:t>
            </a: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8" name="WordArt 1"/>
          <p:cNvSpPr>
            <a:spLocks noChangeArrowheads="1" noChangeShapeType="1" noTextEdit="1"/>
          </p:cNvSpPr>
          <p:nvPr/>
        </p:nvSpPr>
        <p:spPr bwMode="auto">
          <a:xfrm>
            <a:off x="5715000" y="609600"/>
            <a:ext cx="2133600" cy="266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8 класс</a:t>
            </a: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:</a:t>
            </a:r>
          </a:p>
        </p:txBody>
      </p:sp>
      <p:graphicFrame>
        <p:nvGraphicFramePr>
          <p:cNvPr id="13317" name="Диаграмма 8"/>
          <p:cNvGraphicFramePr>
            <a:graphicFrameLocks/>
          </p:cNvGraphicFramePr>
          <p:nvPr/>
        </p:nvGraphicFramePr>
        <p:xfrm>
          <a:off x="0" y="914400"/>
          <a:ext cx="4724400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r:id="rId3" imgW="4724809" imgH="2670279" progId="Excel.Chart.8">
                  <p:embed/>
                </p:oleObj>
              </mc:Choice>
              <mc:Fallback>
                <p:oleObj r:id="rId3" imgW="4724809" imgH="2670279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14400"/>
                        <a:ext cx="4724400" cy="266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Диаграмма 9"/>
          <p:cNvGraphicFramePr>
            <a:graphicFrameLocks/>
          </p:cNvGraphicFramePr>
          <p:nvPr/>
        </p:nvGraphicFramePr>
        <p:xfrm>
          <a:off x="3886200" y="838200"/>
          <a:ext cx="4953000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r:id="rId5" imgW="4950381" imgH="2816596" progId="Excel.Chart.8">
                  <p:embed/>
                </p:oleObj>
              </mc:Choice>
              <mc:Fallback>
                <p:oleObj r:id="rId5" imgW="4950381" imgH="2816596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838200"/>
                        <a:ext cx="4953000" cy="281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WordArt 1"/>
          <p:cNvSpPr>
            <a:spLocks noChangeArrowheads="1" noChangeShapeType="1" noTextEdit="1"/>
          </p:cNvSpPr>
          <p:nvPr/>
        </p:nvSpPr>
        <p:spPr bwMode="auto">
          <a:xfrm>
            <a:off x="457200" y="3505200"/>
            <a:ext cx="2133600" cy="266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Татарский язык</a:t>
            </a: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:</a:t>
            </a:r>
          </a:p>
        </p:txBody>
      </p:sp>
      <p:graphicFrame>
        <p:nvGraphicFramePr>
          <p:cNvPr id="13320" name="Диаграмма 11"/>
          <p:cNvGraphicFramePr>
            <a:graphicFrameLocks/>
          </p:cNvGraphicFramePr>
          <p:nvPr/>
        </p:nvGraphicFramePr>
        <p:xfrm>
          <a:off x="0" y="3657600"/>
          <a:ext cx="4191000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r:id="rId7" imgW="4194412" imgH="3200677" progId="Excel.Chart.8">
                  <p:embed/>
                </p:oleObj>
              </mc:Choice>
              <mc:Fallback>
                <p:oleObj r:id="rId7" imgW="4194412" imgH="3200677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657600"/>
                        <a:ext cx="4191000" cy="320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1" name="Диаграмма 12"/>
          <p:cNvGraphicFramePr>
            <a:graphicFrameLocks/>
          </p:cNvGraphicFramePr>
          <p:nvPr/>
        </p:nvGraphicFramePr>
        <p:xfrm>
          <a:off x="3962400" y="3657600"/>
          <a:ext cx="5410200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r:id="rId9" imgW="5413717" imgH="3200677" progId="Excel.Chart.8">
                  <p:embed/>
                </p:oleObj>
              </mc:Choice>
              <mc:Fallback>
                <p:oleObj r:id="rId9" imgW="5413717" imgH="3200677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3657600"/>
                        <a:ext cx="5410200" cy="320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WordArt 1"/>
          <p:cNvSpPr>
            <a:spLocks noChangeArrowheads="1" noChangeShapeType="1" noTextEdit="1"/>
          </p:cNvSpPr>
          <p:nvPr/>
        </p:nvSpPr>
        <p:spPr bwMode="auto">
          <a:xfrm>
            <a:off x="5486400" y="3581400"/>
            <a:ext cx="2133600" cy="266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Английский язык</a:t>
            </a: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165832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1"/>
          <p:cNvSpPr>
            <a:spLocks noChangeArrowheads="1" noChangeShapeType="1" noTextEdit="1"/>
          </p:cNvSpPr>
          <p:nvPr/>
        </p:nvSpPr>
        <p:spPr bwMode="auto">
          <a:xfrm>
            <a:off x="304800" y="228600"/>
            <a:ext cx="8382000" cy="419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Результаты основного государственного экзамена: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990600"/>
          <a:ext cx="4419600" cy="2214562"/>
        </p:xfrm>
        <a:graphic>
          <a:graphicData uri="http://schemas.openxmlformats.org/drawingml/2006/table">
            <a:tbl>
              <a:tblPr/>
              <a:tblGrid>
                <a:gridCol w="2286453"/>
                <a:gridCol w="658958"/>
                <a:gridCol w="566796"/>
                <a:gridCol w="907393"/>
              </a:tblGrid>
              <a:tr h="4267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Общие итоги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2016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Динамика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Средний балл по школе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27,3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+2,7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453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Средняя оценка по школе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3,45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3,67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+0,22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453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Средняя оценка по району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3,61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3,72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+0,11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Разница средней оценки школы и района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-0,16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-0,05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Доля не преодолевших минимальный порог в основные сроки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9,09%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+9,09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4" name="WordArt 1"/>
          <p:cNvSpPr>
            <a:spLocks noChangeArrowheads="1" noChangeShapeType="1" noTextEdit="1"/>
          </p:cNvSpPr>
          <p:nvPr/>
        </p:nvSpPr>
        <p:spPr bwMode="auto">
          <a:xfrm>
            <a:off x="762000" y="685800"/>
            <a:ext cx="2133600" cy="266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Русский язык</a:t>
            </a: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5" name="WordArt 1"/>
          <p:cNvSpPr>
            <a:spLocks noChangeArrowheads="1" noChangeShapeType="1" noTextEdit="1"/>
          </p:cNvSpPr>
          <p:nvPr/>
        </p:nvSpPr>
        <p:spPr bwMode="auto">
          <a:xfrm>
            <a:off x="5715000" y="685800"/>
            <a:ext cx="2133600" cy="190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Математика</a:t>
            </a: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: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495800" y="950913"/>
          <a:ext cx="4419600" cy="2278380"/>
        </p:xfrm>
        <a:graphic>
          <a:graphicData uri="http://schemas.openxmlformats.org/drawingml/2006/table">
            <a:tbl>
              <a:tblPr/>
              <a:tblGrid>
                <a:gridCol w="2171463"/>
                <a:gridCol w="676080"/>
                <a:gridCol w="683315"/>
                <a:gridCol w="888742"/>
              </a:tblGrid>
              <a:tr h="4906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Общие итоги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Динамика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Средний балл по школе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12,36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16,3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+3,94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453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Средняя оценка по школе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3,1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+0,9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453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Средняя оценка по району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3,5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3,89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+0,39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5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Разница средней оценки школы и района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-0,4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+0,11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8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Доля не преодолевших минимальный порог в основные сроки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18,18%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+18,18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9" name="WordArt 1"/>
          <p:cNvSpPr>
            <a:spLocks noChangeArrowheads="1" noChangeShapeType="1" noTextEdit="1"/>
          </p:cNvSpPr>
          <p:nvPr/>
        </p:nvSpPr>
        <p:spPr bwMode="auto">
          <a:xfrm>
            <a:off x="152400" y="3276600"/>
            <a:ext cx="2133600" cy="266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Обществознание</a:t>
            </a: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: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3581400"/>
          <a:ext cx="4267200" cy="2438401"/>
        </p:xfrm>
        <a:graphic>
          <a:graphicData uri="http://schemas.openxmlformats.org/drawingml/2006/table">
            <a:tbl>
              <a:tblPr/>
              <a:tblGrid>
                <a:gridCol w="2162976"/>
                <a:gridCol w="697793"/>
                <a:gridCol w="640396"/>
                <a:gridCol w="766035"/>
              </a:tblGrid>
              <a:tr h="5786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Общие итоги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Динамика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Средний балл по школе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16,8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+5,2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9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Средняя оценка по школе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3,33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+0,53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9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Средняя оценка по району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3,52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+0,52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959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Разница средней оценки школы и района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-0,2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-0,19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9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Доля не преодолевших минимальный порог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+20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11" name="WordArt 1"/>
          <p:cNvSpPr>
            <a:spLocks noChangeArrowheads="1" noChangeShapeType="1" noTextEdit="1"/>
          </p:cNvSpPr>
          <p:nvPr/>
        </p:nvSpPr>
        <p:spPr bwMode="auto">
          <a:xfrm>
            <a:off x="5638800" y="3276600"/>
            <a:ext cx="2133600" cy="266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Информатика</a:t>
            </a: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: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4343400" y="3581400"/>
          <a:ext cx="4572000" cy="2438400"/>
        </p:xfrm>
        <a:graphic>
          <a:graphicData uri="http://schemas.openxmlformats.org/drawingml/2006/table">
            <a:tbl>
              <a:tblPr/>
              <a:tblGrid>
                <a:gridCol w="3233021"/>
                <a:gridCol w="1338979"/>
              </a:tblGrid>
              <a:tr h="406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Общие итоги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Средний балл по школе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Средняя оценка по школе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Средняя оценка по району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3,91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Разница средней оценки школы и района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+0,09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Доля не преодолевших минимальный порог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4590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WordArt 1"/>
          <p:cNvSpPr>
            <a:spLocks noChangeArrowheads="1" noChangeShapeType="1" noTextEdit="1"/>
          </p:cNvSpPr>
          <p:nvPr/>
        </p:nvSpPr>
        <p:spPr bwMode="auto">
          <a:xfrm>
            <a:off x="304800" y="228600"/>
            <a:ext cx="8382000" cy="419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Результаты основного государственного экзамена и ЕРТ: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2400" y="1143000"/>
          <a:ext cx="3962400" cy="2068515"/>
        </p:xfrm>
        <a:graphic>
          <a:graphicData uri="http://schemas.openxmlformats.org/drawingml/2006/table">
            <a:tbl>
              <a:tblPr/>
              <a:tblGrid>
                <a:gridCol w="1891007"/>
                <a:gridCol w="686121"/>
                <a:gridCol w="635221"/>
                <a:gridCol w="750051"/>
              </a:tblGrid>
              <a:tr h="4908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Общие итоги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57" marR="67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57" marR="67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57" marR="67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Динамика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57" marR="67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4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Средний балл по школе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57" marR="67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57" marR="67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57" marR="67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+1,2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57" marR="67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454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Средняя оценка по школе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57" marR="67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2,6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57" marR="67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57" marR="67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+0,4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57" marR="67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454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Средняя оценка по району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57" marR="67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57" marR="67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3,63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57" marR="67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+0,63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57" marR="67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Разница средней оценки школы и района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57" marR="67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-0,4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57" marR="67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-0,63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57" marR="67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657" marR="67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Доля не преодолевших минимальный порог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57" marR="67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40%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57" marR="67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57" marR="67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+40%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57" marR="67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WordArt 1"/>
          <p:cNvSpPr>
            <a:spLocks noChangeArrowheads="1" noChangeShapeType="1" noTextEdit="1"/>
          </p:cNvSpPr>
          <p:nvPr/>
        </p:nvSpPr>
        <p:spPr bwMode="auto">
          <a:xfrm>
            <a:off x="381000" y="762000"/>
            <a:ext cx="2133600" cy="266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География</a:t>
            </a: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5" name="WordArt 1"/>
          <p:cNvSpPr>
            <a:spLocks noChangeArrowheads="1" noChangeShapeType="1" noTextEdit="1"/>
          </p:cNvSpPr>
          <p:nvPr/>
        </p:nvSpPr>
        <p:spPr bwMode="auto">
          <a:xfrm>
            <a:off x="5791200" y="762000"/>
            <a:ext cx="2133600" cy="266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Биология</a:t>
            </a: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: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267200" y="1143000"/>
          <a:ext cx="4724400" cy="2066928"/>
        </p:xfrm>
        <a:graphic>
          <a:graphicData uri="http://schemas.openxmlformats.org/drawingml/2006/table">
            <a:tbl>
              <a:tblPr/>
              <a:tblGrid>
                <a:gridCol w="2317173"/>
                <a:gridCol w="729681"/>
                <a:gridCol w="729167"/>
                <a:gridCol w="948379"/>
              </a:tblGrid>
              <a:tr h="306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Общие итоги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Динамика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Средний балл по школе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-13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306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Средняя оценка по школе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306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Средняя оценка по району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3,2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3,45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+0,23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Разница средней оценки школы и района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+0,8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-0,45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Доля не преодолевших минимальный порог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WordArt 1"/>
          <p:cNvSpPr>
            <a:spLocks noChangeArrowheads="1" noChangeShapeType="1" noTextEdit="1"/>
          </p:cNvSpPr>
          <p:nvPr/>
        </p:nvSpPr>
        <p:spPr bwMode="auto">
          <a:xfrm>
            <a:off x="3059832" y="3356992"/>
            <a:ext cx="3384376" cy="33870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Татарский язык (ЕРТ)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: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F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52070"/>
              </p:ext>
            </p:extLst>
          </p:nvPr>
        </p:nvGraphicFramePr>
        <p:xfrm>
          <a:off x="179513" y="4005064"/>
          <a:ext cx="4176463" cy="2453640"/>
        </p:xfrm>
        <a:graphic>
          <a:graphicData uri="http://schemas.openxmlformats.org/drawingml/2006/table">
            <a:tbl>
              <a:tblPr firstRow="1" firstCol="1" bandRow="1"/>
              <a:tblGrid>
                <a:gridCol w="998843"/>
                <a:gridCol w="1006261"/>
                <a:gridCol w="891933"/>
                <a:gridCol w="639713"/>
                <a:gridCol w="639713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Средний % выполнения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Средняя оценка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Качество знаний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Успеваемость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Школа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57,7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3,53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56,4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94%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Разница результатов школы и района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-17,4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-0,53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-56,4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+6%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4765279"/>
              </p:ext>
            </p:extLst>
          </p:nvPr>
        </p:nvGraphicFramePr>
        <p:xfrm>
          <a:off x="4462265" y="3706316"/>
          <a:ext cx="4681735" cy="3066682"/>
        </p:xfrm>
        <a:graphic>
          <a:graphicData uri="http://schemas.openxmlformats.org/drawingml/2006/table">
            <a:tbl>
              <a:tblPr firstRow="1" firstCol="1" bandRow="1"/>
              <a:tblGrid>
                <a:gridCol w="1170067"/>
                <a:gridCol w="1170556"/>
                <a:gridCol w="1170556"/>
                <a:gridCol w="1170556"/>
              </a:tblGrid>
              <a:tr h="212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2016 г.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2017 г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Динамика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2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Количество участников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1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Средний первичный балл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32,27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-5,97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392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Средний % выполнения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49,55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-9,25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392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Средняя оценка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-0,18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51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Усп-ть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90,9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+9,1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392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К.З.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27,27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-27,27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7351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1"/>
          <p:cNvSpPr>
            <a:spLocks noChangeArrowheads="1" noChangeShapeType="1" noTextEdit="1"/>
          </p:cNvSpPr>
          <p:nvPr/>
        </p:nvSpPr>
        <p:spPr bwMode="auto">
          <a:xfrm>
            <a:off x="304800" y="228600"/>
            <a:ext cx="8382000" cy="419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Результативное участие в конкурсах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: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F0"/>
              </a:solidFill>
              <a:latin typeface="Times New Roman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908720"/>
            <a:ext cx="9144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Республиканский конкурс «Мой любимый учитель» – 2 место в муниципальном этапе</a:t>
            </a:r>
            <a:endParaRPr lang="ru-RU" sz="2000" b="1" dirty="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Районный конкурс «Волшебная страна </a:t>
            </a:r>
            <a:r>
              <a:rPr lang="ru-RU" sz="20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цветоделия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 – 2 место</a:t>
            </a:r>
            <a:endParaRPr lang="ru-RU" sz="2000" b="1" dirty="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Районный конкурс «Джутовые чудеса» – 2 место</a:t>
            </a:r>
            <a:b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</a:t>
            </a:r>
            <a:r>
              <a:rPr lang="en-US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IX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Открытый республиканский фестиваль искусств, ремесел и декоративно-прикладного творчества «Алтын </a:t>
            </a:r>
            <a:r>
              <a:rPr lang="ru-RU" sz="20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куллар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 – 2 место в муниципальном этапе</a:t>
            </a:r>
          </a:p>
          <a:p>
            <a:pPr eaLnBrk="0" hangingPunct="0"/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Республиканский конкурс «Детство без границ» в номинации «Салют, пионерия!» – 1 место в муниципальном этапе</a:t>
            </a:r>
          </a:p>
          <a:p>
            <a:pPr eaLnBrk="0" hangingPunct="0"/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Республиканский конкурс фоторабот «Новогодняя сказка» – 1 и 2  место в муниципальном этапе</a:t>
            </a:r>
          </a:p>
          <a:p>
            <a:pPr eaLnBrk="0" hangingPunct="0"/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7. </a:t>
            </a:r>
            <a:r>
              <a:rPr lang="en-US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lang="en-US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 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республиканский конкурс чтецов «</a:t>
            </a:r>
            <a:r>
              <a:rPr lang="ru-RU" sz="20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Туган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телем-серле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тел» – лауреат</a:t>
            </a:r>
          </a:p>
          <a:p>
            <a:pPr eaLnBrk="0" hangingPunct="0"/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8. </a:t>
            </a:r>
            <a:r>
              <a:rPr lang="en-US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VI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республиканские научно-практические чтения </a:t>
            </a:r>
            <a:r>
              <a:rPr lang="ru-RU" sz="20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им.А.С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Тайсина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1 место</a:t>
            </a:r>
          </a:p>
          <a:p>
            <a:pPr eaLnBrk="0" hangingPunct="0"/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9. Республиканский конкурс «Детство без границ» «Космические путешествия» – 2 место в муниципальном этапе</a:t>
            </a:r>
          </a:p>
          <a:p>
            <a:pPr eaLnBrk="0" hangingPunct="0"/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10. Республиканский конкурс рисунков «Историко-археологический комплекс «Болгар» – 1 место</a:t>
            </a:r>
          </a:p>
          <a:p>
            <a:pPr eaLnBrk="0" hangingPunct="0"/>
            <a:endParaRPr lang="ru-RU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859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1"/>
          <p:cNvSpPr>
            <a:spLocks noChangeArrowheads="1" noChangeShapeType="1" noTextEdit="1"/>
          </p:cNvSpPr>
          <p:nvPr/>
        </p:nvSpPr>
        <p:spPr bwMode="auto">
          <a:xfrm>
            <a:off x="304800" y="228600"/>
            <a:ext cx="8382000" cy="419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Воспитательная работа: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F0"/>
              </a:solidFill>
              <a:latin typeface="Times New Roman"/>
              <a:cs typeface="Times New Roman"/>
            </a:endParaRPr>
          </a:p>
        </p:txBody>
      </p:sp>
      <p:pic>
        <p:nvPicPr>
          <p:cNvPr id="3" name="Рисунок 2" descr="C:\Users\геннадий\Desktop\фотографии\IMG_958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647700"/>
            <a:ext cx="3024336" cy="2349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геннадий\Desktop\фотографии\SAM_441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440" y="647700"/>
            <a:ext cx="3240360" cy="2331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геннадий\Desktop\отчет осяниной к 4.04\IMG_951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780928"/>
            <a:ext cx="2729230" cy="203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геннадий\Desktop\фотографии\Новая папка (2)\SAM_445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94" y="3055689"/>
            <a:ext cx="2740660" cy="183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геннадий\Desktop\IMG_952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010628"/>
            <a:ext cx="3208655" cy="1871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геннадий\Desktop\фотографии\IMG_9710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3" y="4784642"/>
            <a:ext cx="3340735" cy="222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геннадий\Desktop\2015- 2016\фото\P1040809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7" y="4838634"/>
            <a:ext cx="2843481" cy="2088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геннадий\Desktop\фотографии\IMG_9776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368" y="4846987"/>
            <a:ext cx="2895600" cy="2009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8594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1"/>
          <p:cNvSpPr>
            <a:spLocks noChangeArrowheads="1" noChangeShapeType="1" noTextEdit="1"/>
          </p:cNvSpPr>
          <p:nvPr/>
        </p:nvSpPr>
        <p:spPr bwMode="auto">
          <a:xfrm>
            <a:off x="304800" y="228600"/>
            <a:ext cx="8382000" cy="419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Воспитательная работа: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F0"/>
              </a:solidFill>
              <a:latin typeface="Times New Roman"/>
              <a:cs typeface="Times New Roman"/>
            </a:endParaRPr>
          </a:p>
        </p:txBody>
      </p:sp>
      <p:sp>
        <p:nvSpPr>
          <p:cNvPr id="3" name="WordArt 1"/>
          <p:cNvSpPr>
            <a:spLocks noChangeArrowheads="1" noChangeShapeType="1" noTextEdit="1"/>
          </p:cNvSpPr>
          <p:nvPr/>
        </p:nvSpPr>
        <p:spPr bwMode="auto">
          <a:xfrm>
            <a:off x="420080" y="1124744"/>
            <a:ext cx="8544408" cy="6480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Доля учащихся, охваченных дополнительным образованием – 80%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: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F0"/>
              </a:solidFill>
              <a:latin typeface="Times New Roman"/>
              <a:cs typeface="Times New Roman"/>
            </a:endParaRPr>
          </a:p>
        </p:txBody>
      </p:sp>
      <p:sp>
        <p:nvSpPr>
          <p:cNvPr id="4" name="WordArt 1"/>
          <p:cNvSpPr>
            <a:spLocks noChangeArrowheads="1" noChangeShapeType="1" noTextEdit="1"/>
          </p:cNvSpPr>
          <p:nvPr/>
        </p:nvSpPr>
        <p:spPr bwMode="auto">
          <a:xfrm>
            <a:off x="420080" y="2348880"/>
            <a:ext cx="8544408" cy="6480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Доля учащихся, стоящих на учете в КДН – 0%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: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F0"/>
              </a:solidFill>
              <a:latin typeface="Times New Roman"/>
              <a:cs typeface="Times New Roman"/>
            </a:endParaRPr>
          </a:p>
        </p:txBody>
      </p:sp>
      <p:sp>
        <p:nvSpPr>
          <p:cNvPr id="5" name="WordArt 1"/>
          <p:cNvSpPr>
            <a:spLocks noChangeArrowheads="1" noChangeShapeType="1" noTextEdit="1"/>
          </p:cNvSpPr>
          <p:nvPr/>
        </p:nvSpPr>
        <p:spPr bwMode="auto">
          <a:xfrm>
            <a:off x="393618" y="3356992"/>
            <a:ext cx="8544408" cy="6480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Доля учащихся, организованных летним отдыхом – 65,9%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: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F0"/>
              </a:solidFill>
              <a:latin typeface="Times New Roman"/>
              <a:cs typeface="Times New Roman"/>
            </a:endParaRPr>
          </a:p>
        </p:txBody>
      </p:sp>
      <p:sp>
        <p:nvSpPr>
          <p:cNvPr id="6" name="WordArt 1"/>
          <p:cNvSpPr>
            <a:spLocks noChangeArrowheads="1" noChangeShapeType="1" noTextEdit="1"/>
          </p:cNvSpPr>
          <p:nvPr/>
        </p:nvSpPr>
        <p:spPr bwMode="auto">
          <a:xfrm>
            <a:off x="454863" y="4365104"/>
            <a:ext cx="8544408" cy="6480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Доля учащихся, совершивших правонарушения – 0%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: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F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10237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1"/>
          <p:cNvSpPr>
            <a:spLocks noChangeArrowheads="1" noChangeShapeType="1" noTextEdit="1"/>
          </p:cNvSpPr>
          <p:nvPr/>
        </p:nvSpPr>
        <p:spPr bwMode="auto">
          <a:xfrm>
            <a:off x="304800" y="228600"/>
            <a:ext cx="8382000" cy="419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Трудоустройство выпускников 9 класса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Times New Roman"/>
                <a:cs typeface="Times New Roman"/>
              </a:rPr>
              <a:t>: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F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2548936"/>
              </p:ext>
            </p:extLst>
          </p:nvPr>
        </p:nvGraphicFramePr>
        <p:xfrm>
          <a:off x="304802" y="836712"/>
          <a:ext cx="8659685" cy="3364992"/>
        </p:xfrm>
        <a:graphic>
          <a:graphicData uri="http://schemas.openxmlformats.org/drawingml/2006/table">
            <a:tbl>
              <a:tblPr firstRow="1" firstCol="1" bandRow="1"/>
              <a:tblGrid>
                <a:gridCol w="837675"/>
                <a:gridCol w="2956159"/>
                <a:gridCol w="1488701"/>
                <a:gridCol w="2324953"/>
                <a:gridCol w="1052197"/>
              </a:tblGrid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Ученик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Колледж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Факультет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Специальность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Основа обучения 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ГАПОУ "Алексеевский аграрный колледж"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Механизация сельского хозяйства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Тракторист-машинист сельскохозяйственного производства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бюджетная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ГАПОУ "Алексеевский аграрный колледж"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Механизация сельского хозяйства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Тракторист-машинист сельскохозяйственного производства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бюджетная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ГАПОУ "Алексеевский аграрный колледж"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Технология продукции общественного питания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Повар, кондитер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бюджетная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0946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1"/>
          <p:cNvSpPr>
            <a:spLocks noChangeArrowheads="1"/>
          </p:cNvSpPr>
          <p:nvPr/>
        </p:nvSpPr>
        <p:spPr bwMode="auto">
          <a:xfrm>
            <a:off x="1600200" y="152400"/>
            <a:ext cx="6019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ru-RU" sz="3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Методический проект</a:t>
            </a:r>
            <a:endParaRPr lang="ru-RU" sz="3600"/>
          </a:p>
        </p:txBody>
      </p:sp>
      <p:sp>
        <p:nvSpPr>
          <p:cNvPr id="16387" name="Прямоугольник 2"/>
          <p:cNvSpPr>
            <a:spLocks noChangeArrowheads="1"/>
          </p:cNvSpPr>
          <p:nvPr/>
        </p:nvSpPr>
        <p:spPr bwMode="auto">
          <a:xfrm>
            <a:off x="228600" y="750888"/>
            <a:ext cx="86106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lnSpc>
                <a:spcPct val="150000"/>
              </a:lnSpc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«ИНТЕГРАЦИЯ УРОЧНОЙ И ВНЕУРОЧНОЙ ДЕЯТЕЛЬНОСТИ»</a:t>
            </a:r>
          </a:p>
          <a:p>
            <a:pPr algn="ctr" eaLnBrk="0" hangingPunct="0">
              <a:lnSpc>
                <a:spcPct val="150000"/>
              </a:lnSpc>
            </a:pPr>
            <a:endParaRPr lang="ru-RU" sz="2000" b="1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Скорректировать программу внеурочной деятельности с рабочей программой предмета на основе интеграции и апробировать ее в практической деятельности.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algn="just" eaLnBrk="0" hangingPunct="0"/>
            <a:endParaRPr lang="ru-RU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endParaRPr lang="ru-RU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endParaRPr lang="ru-RU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8" name="Rectangle 2"/>
          <p:cNvSpPr>
            <a:spLocks noChangeArrowheads="1"/>
          </p:cNvSpPr>
          <p:nvPr/>
        </p:nvSpPr>
        <p:spPr bwMode="auto">
          <a:xfrm>
            <a:off x="304800" y="3429000"/>
            <a:ext cx="85344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Сформировать целостное представление об интеграции урочной и внеурочной деятельности как необходимом условии достижения новых образовательных ресурсов.</a:t>
            </a:r>
            <a:endParaRPr lang="ru-RU" sz="2000" dirty="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Обеспечить методическую готовность педагогов к составлению программ интеграции внеурочной деятельности с программами различных предметных областей.</a:t>
            </a:r>
            <a:endParaRPr lang="ru-RU" sz="2000" dirty="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Апробировать программу интеграции урочной и внеурочной деятельности в единый образовательный процесс.</a:t>
            </a:r>
          </a:p>
        </p:txBody>
      </p:sp>
    </p:spTree>
    <p:extLst>
      <p:ext uri="{BB962C8B-B14F-4D97-AF65-F5344CB8AC3E}">
        <p14:creationId xmlns:p14="http://schemas.microsoft.com/office/powerpoint/2010/main" val="2502678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2"/>
          <p:cNvSpPr>
            <a:spLocks noChangeArrowheads="1"/>
          </p:cNvSpPr>
          <p:nvPr/>
        </p:nvSpPr>
        <p:spPr bwMode="auto">
          <a:xfrm>
            <a:off x="381000" y="457200"/>
            <a:ext cx="8458200" cy="561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ru-RU" sz="2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Актуальность: 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Успешность реализации основной образовательной программы  школы невозможна без интеграции, взаимодополнения урочной и внеурочной деятельности обучающихся.  Согласно новым образовательным стандартам, урочная и внеурочная деятельность должна представлять собой целостную систему, которая способствует созданию современной информационно-образовательной среды в ОУ, обеспечивающей  успешную адаптацию ребенка в социуме, оптимизирующей учебную и внеучебную нагрузку обучающихся и в конечном результате повышающей качество образования и результативность в конкурсах и олимпиадах.</a:t>
            </a:r>
          </a:p>
        </p:txBody>
      </p:sp>
    </p:spTree>
    <p:extLst>
      <p:ext uri="{BB962C8B-B14F-4D97-AF65-F5344CB8AC3E}">
        <p14:creationId xmlns:p14="http://schemas.microsoft.com/office/powerpoint/2010/main" val="542679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1"/>
          <p:cNvSpPr>
            <a:spLocks noChangeArrowheads="1"/>
          </p:cNvSpPr>
          <p:nvPr/>
        </p:nvSpPr>
        <p:spPr bwMode="auto">
          <a:xfrm>
            <a:off x="3276600" y="152400"/>
            <a:ext cx="2319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Этапы проекта</a:t>
            </a:r>
            <a:endParaRPr lang="ru-RU" sz="2400"/>
          </a:p>
        </p:txBody>
      </p:sp>
      <p:grpSp>
        <p:nvGrpSpPr>
          <p:cNvPr id="18435" name="Группа 2"/>
          <p:cNvGrpSpPr>
            <a:grpSpLocks/>
          </p:cNvGrpSpPr>
          <p:nvPr/>
        </p:nvGrpSpPr>
        <p:grpSpPr bwMode="auto">
          <a:xfrm>
            <a:off x="2057400" y="838200"/>
            <a:ext cx="6856413" cy="1668463"/>
            <a:chOff x="2200233" y="0"/>
            <a:chExt cx="6857142" cy="1668140"/>
          </a:xfrm>
        </p:grpSpPr>
        <p:sp>
          <p:nvSpPr>
            <p:cNvPr id="4" name="Пятиугольник 3"/>
            <p:cNvSpPr/>
            <p:nvPr/>
          </p:nvSpPr>
          <p:spPr>
            <a:xfrm rot="10800000">
              <a:off x="2200233" y="0"/>
              <a:ext cx="6857142" cy="1668140"/>
            </a:xfrm>
            <a:prstGeom prst="homePlat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Пятиугольник 4"/>
            <p:cNvSpPr/>
            <p:nvPr/>
          </p:nvSpPr>
          <p:spPr>
            <a:xfrm rot="21600000">
              <a:off x="2617790" y="0"/>
              <a:ext cx="6439585" cy="16681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35604" tIns="68580" rIns="128016" bIns="68580" spcCol="1270" anchor="ctr"/>
            <a:lstStyle/>
            <a:p>
              <a:pPr algn="ctr" defTabSz="800100" eaLnBrk="0" hangingPunct="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i="1" dirty="0">
                  <a:solidFill>
                    <a:schemeClr val="tx2"/>
                  </a:solidFill>
                </a:rPr>
                <a:t>Организационный (август-сентябрь 2017 г.): Определение состава проектной группы, распределение ролей. Подготовка технического задания для участников проекта.</a:t>
              </a:r>
              <a:endParaRPr lang="ru-RU" dirty="0"/>
            </a:p>
          </p:txBody>
        </p:sp>
      </p:grpSp>
      <p:grpSp>
        <p:nvGrpSpPr>
          <p:cNvPr id="18436" name="Группа 5"/>
          <p:cNvGrpSpPr>
            <a:grpSpLocks/>
          </p:cNvGrpSpPr>
          <p:nvPr/>
        </p:nvGrpSpPr>
        <p:grpSpPr bwMode="auto">
          <a:xfrm>
            <a:off x="2057400" y="2590800"/>
            <a:ext cx="6856413" cy="2057400"/>
            <a:chOff x="2200233" y="0"/>
            <a:chExt cx="6857142" cy="1676400"/>
          </a:xfrm>
        </p:grpSpPr>
        <p:sp>
          <p:nvSpPr>
            <p:cNvPr id="7" name="Пятиугольник 6"/>
            <p:cNvSpPr/>
            <p:nvPr/>
          </p:nvSpPr>
          <p:spPr>
            <a:xfrm rot="10800000">
              <a:off x="2200233" y="0"/>
              <a:ext cx="6857142" cy="1668639"/>
            </a:xfrm>
            <a:prstGeom prst="homePlat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Пятиугольник 4"/>
            <p:cNvSpPr/>
            <p:nvPr/>
          </p:nvSpPr>
          <p:spPr>
            <a:xfrm>
              <a:off x="2617790" y="0"/>
              <a:ext cx="6439585" cy="16764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35604" tIns="68580" rIns="128016" bIns="68580" spcCol="1270" anchor="ctr"/>
            <a:lstStyle/>
            <a:p>
              <a:pPr algn="ctr" defTabSz="800100" eaLnBrk="0" hangingPunct="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i="1" dirty="0">
                  <a:solidFill>
                    <a:schemeClr val="tx2"/>
                  </a:solidFill>
                </a:rPr>
                <a:t>Основной этап (сентябрь 2017 г. – май 2018 г.): Разработка учебно-методических материалов для теоретического ознакомления с процессом интеграции. Организация учебно-методических семинаров для участников проекта. Апробация программы урочной и внеурочной деятельности в единый процесс. Информационная, консультативная поддержка педагогов. </a:t>
              </a:r>
              <a:endParaRPr lang="ru-RU" dirty="0"/>
            </a:p>
          </p:txBody>
        </p:sp>
      </p:grpSp>
      <p:grpSp>
        <p:nvGrpSpPr>
          <p:cNvPr id="18437" name="Группа 8"/>
          <p:cNvGrpSpPr>
            <a:grpSpLocks/>
          </p:cNvGrpSpPr>
          <p:nvPr/>
        </p:nvGrpSpPr>
        <p:grpSpPr bwMode="auto">
          <a:xfrm>
            <a:off x="2057400" y="4876800"/>
            <a:ext cx="6856413" cy="1668463"/>
            <a:chOff x="2200233" y="0"/>
            <a:chExt cx="6857142" cy="1668140"/>
          </a:xfrm>
        </p:grpSpPr>
        <p:sp>
          <p:nvSpPr>
            <p:cNvPr id="10" name="Пятиугольник 9"/>
            <p:cNvSpPr/>
            <p:nvPr/>
          </p:nvSpPr>
          <p:spPr>
            <a:xfrm rot="10800000">
              <a:off x="2200233" y="0"/>
              <a:ext cx="6857142" cy="1668140"/>
            </a:xfrm>
            <a:prstGeom prst="homePlat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Пятиугольник 4"/>
            <p:cNvSpPr/>
            <p:nvPr/>
          </p:nvSpPr>
          <p:spPr>
            <a:xfrm rot="21600000">
              <a:off x="2617790" y="0"/>
              <a:ext cx="6439585" cy="16681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35604" tIns="68580" rIns="128016" bIns="68580" spcCol="1270" anchor="ctr"/>
            <a:lstStyle/>
            <a:p>
              <a:pPr algn="ctr" defTabSz="800100" eaLnBrk="0" hangingPunct="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i="1" dirty="0">
                  <a:solidFill>
                    <a:schemeClr val="tx2"/>
                  </a:solidFill>
                </a:rPr>
                <a:t>Аналитико-обобщающий этап: Анализ и оценка результатов проекта в соответствии с критериями эффективности проекта. Обобщение и описание наработанных материалов. Презентация полученного продукта.. </a:t>
              </a:r>
              <a:endParaRPr lang="ru-RU" dirty="0"/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381000" y="838200"/>
            <a:ext cx="1219200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8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33400" y="2895600"/>
            <a:ext cx="1219200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8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33400" y="4876800"/>
            <a:ext cx="1219200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8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93330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Прямоугольник 1"/>
          <p:cNvSpPr>
            <a:spLocks noChangeArrowheads="1"/>
          </p:cNvSpPr>
          <p:nvPr/>
        </p:nvSpPr>
        <p:spPr bwMode="auto">
          <a:xfrm>
            <a:off x="2438400" y="228600"/>
            <a:ext cx="48307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Ожидаемые результаты проекта:</a:t>
            </a:r>
            <a:endParaRPr lang="ru-RU" sz="2400"/>
          </a:p>
        </p:txBody>
      </p:sp>
      <p:sp>
        <p:nvSpPr>
          <p:cNvPr id="19459" name="Прямоугольник 3"/>
          <p:cNvSpPr>
            <a:spLocks noChangeArrowheads="1"/>
          </p:cNvSpPr>
          <p:nvPr/>
        </p:nvSpPr>
        <p:spPr bwMode="auto">
          <a:xfrm>
            <a:off x="152400" y="1066800"/>
            <a:ext cx="86868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sz="2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Методическая готовность педагогов к составлению программ интеграции внеурочной деятельности с программами различных предметных областей (внутрипредметных и межпредметных).</a:t>
            </a:r>
          </a:p>
          <a:p>
            <a:pPr marL="342900" indent="-342900">
              <a:buFontTx/>
              <a:buAutoNum type="arabicPeriod"/>
            </a:pPr>
            <a:r>
              <a:rPr lang="ru-RU" sz="2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Наработка методических рекомендаций по составлению программы интегорации урочной и внеурочной деятельности в единый образовательный процесс.</a:t>
            </a:r>
          </a:p>
          <a:p>
            <a:pPr marL="342900" indent="-342900">
              <a:buFontTx/>
              <a:buAutoNum type="arabicPeriod"/>
            </a:pPr>
            <a:r>
              <a:rPr lang="ru-RU" sz="2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Повышение конкурсной активности обучающихся и результативности их участия в конкурсах и олимпиадах. </a:t>
            </a:r>
          </a:p>
        </p:txBody>
      </p:sp>
      <p:sp>
        <p:nvSpPr>
          <p:cNvPr id="19460" name="Прямоугольник 5"/>
          <p:cNvSpPr>
            <a:spLocks noChangeArrowheads="1"/>
          </p:cNvSpPr>
          <p:nvPr/>
        </p:nvSpPr>
        <p:spPr bwMode="auto">
          <a:xfrm>
            <a:off x="2362200" y="4648200"/>
            <a:ext cx="3527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Методический продукт:</a:t>
            </a:r>
            <a:endParaRPr lang="ru-RU" sz="2400"/>
          </a:p>
        </p:txBody>
      </p:sp>
      <p:sp>
        <p:nvSpPr>
          <p:cNvPr id="19461" name="Прямоугольник 6"/>
          <p:cNvSpPr>
            <a:spLocks noChangeArrowheads="1"/>
          </p:cNvSpPr>
          <p:nvPr/>
        </p:nvSpPr>
        <p:spPr bwMode="auto">
          <a:xfrm>
            <a:off x="304800" y="5105400"/>
            <a:ext cx="8686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algn="ctr"/>
            <a:r>
              <a:rPr lang="ru-RU" sz="2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Готовая программа интеграции урочной и внеурочной деятельности и пакет методических рекомендаций, необходимых для составления данной программы. </a:t>
            </a:r>
          </a:p>
        </p:txBody>
      </p:sp>
    </p:spTree>
    <p:extLst>
      <p:ext uri="{BB962C8B-B14F-4D97-AF65-F5344CB8AC3E}">
        <p14:creationId xmlns:p14="http://schemas.microsoft.com/office/powerpoint/2010/main" val="1219385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2286000"/>
            <a:ext cx="8270919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0722163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115</TotalTime>
  <Words>989</Words>
  <Application>Microsoft Office PowerPoint</Application>
  <PresentationFormat>Экран (4:3)</PresentationFormat>
  <Paragraphs>301</Paragraphs>
  <Slides>15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Трек</vt:lpstr>
      <vt:lpstr>Диаграмма Microsoft Excel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мелешко</dc:creator>
  <cp:lastModifiedBy>мелешко</cp:lastModifiedBy>
  <cp:revision>9</cp:revision>
  <dcterms:created xsi:type="dcterms:W3CDTF">2017-08-17T16:01:04Z</dcterms:created>
  <dcterms:modified xsi:type="dcterms:W3CDTF">2017-08-17T18:02:22Z</dcterms:modified>
</cp:coreProperties>
</file>